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56" r:id="rId4"/>
    <p:sldId id="285" r:id="rId5"/>
    <p:sldId id="286" r:id="rId6"/>
    <p:sldId id="287" r:id="rId7"/>
    <p:sldId id="282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D56D88-6D83-44A3-A999-4AD0559AFF45}">
          <p14:sldIdLst>
            <p14:sldId id="288"/>
            <p14:sldId id="289"/>
            <p14:sldId id="256"/>
            <p14:sldId id="285"/>
            <p14:sldId id="286"/>
            <p14:sldId id="287"/>
            <p14:sldId id="282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14E8-ABA1-4324-BFC7-A734A1ABC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B4B11-03F5-4CF5-A045-4BB5C8817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276BA-D9A4-4F9E-822E-E8574169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B17F-1BE5-418A-8640-9A67E15F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2981-F5EF-4C0E-B5B2-8910EB03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59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363-24EE-4DF0-A0C0-33D3DA48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9A185-3369-4BB3-B7FA-4C85726A4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D3016-9853-47CD-8959-C820243D9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9DF8-5321-45C0-8541-654117E17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60FC4-149A-448E-B389-FBC7C010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31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9E227-0DC3-4054-A20E-29BCD417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174A7-D681-4E4B-9315-3D2968F2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BCAD1-6CE8-466B-AD09-CDAF4B5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6B72-2523-475C-866A-6A0253D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BB22-6300-4529-85DC-70B82FBD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387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DE03-13C7-4EF2-848B-956BCD2B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8CA0B-9754-4C4D-97CE-E17B155C5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9CB9-7815-437D-AD40-D85E6053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7F35F-5799-4E5F-88BF-A01D1F91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B8320-BC3F-4EBF-8B08-450FDC7F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96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6E2A-D0AF-4BE7-8152-B6B77AFD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5E97-2E89-4BA9-A0ED-4E554A095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E8964-64B5-4FDE-BA00-59ADAE47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1CD0E-7471-4170-9209-F7C24D33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FB705-13EA-4304-9864-3B6A37B6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817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68B-DE87-4775-BB36-826F4CFE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535F-848B-47B7-A98E-66EBB438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DD084-E196-405C-9815-4694043BA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580DB-708B-48B4-A618-46EF0C5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000C2-04F7-4F4E-BA5A-4E14FEE3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03A33-4BAC-48E1-851C-9BB4D37F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908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673D-0E31-4876-82A2-3185104B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6FEBB-5119-4EAD-831F-126B0B48E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15FA3-826D-4C4E-AD8A-2DD8DB70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1A433-B208-4B02-AB94-1B63C0F43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2283F-CAC6-4BA9-8A8E-A275AF08E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2E685-9F75-4C43-83EB-D0408893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08E62-6232-4481-9609-DF9A3049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8E92F-CBBA-4A26-9191-F9783E25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28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8CF9-014B-4F95-8363-4DD0D7DF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03B27-FBB0-4D0E-B6EB-8E755384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B8FDA-1912-4223-91D2-2AC3ED9A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ABF31-52E6-4439-A513-311242FA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42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9F5FB-4E50-48F5-B8A5-8C78BB66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20F2A-9458-4F9C-8CE6-E3BB1B837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BA61-A235-472A-8CCD-5555ACD5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107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C1CF-9BB4-4F92-9170-F2AA3FA6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5A927-F2DB-4151-91D1-40638A29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FAE37-6251-4DA0-A307-A77CFB58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F07C9-9147-4C60-B39E-B8B3BA09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EB608-CDBA-47E9-9592-D6342B3A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98A20-5A05-49B9-AA3F-0ACBD40A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223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047B-1ED0-47C3-99F3-224AECEB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95FED-EA8E-4E7F-BA91-DE104BCC6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6F68A-C170-4786-AEBA-0C49178C7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407FF-B020-46A6-B8FC-2005EAFF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FEA15-2571-4829-9341-BB928DC2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C7E64-67E7-41D4-AC4E-BE7E361D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052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06EF0D-AC9D-48D8-BC83-3CAD2D3C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432B3-3917-4008-87A2-BE613D6C4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924F-E414-488C-9D7F-920186302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3656-0145-49B8-ACD8-43D4FCE0238C}" type="datetimeFigureOut">
              <a:rPr lang="en-BE" smtClean="0"/>
              <a:t>24/09/2021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E35B0-6A70-4D2A-85A7-3C3E5CCEA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EE69F-491E-4D37-BCE5-2A603662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5476E-0529-4C1A-828D-07898694730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348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121000B-18A8-4C8E-86E2-9104C678CC1F}"/>
              </a:ext>
            </a:extLst>
          </p:cNvPr>
          <p:cNvSpPr txBox="1"/>
          <p:nvPr/>
        </p:nvSpPr>
        <p:spPr>
          <a:xfrm>
            <a:off x="3136943" y="273683"/>
            <a:ext cx="482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Distribution of drug sensitivities</a:t>
            </a:r>
            <a:endParaRPr lang="en-BE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5CB5E6-6CBA-4305-831B-449FCA1ED4C0}"/>
              </a:ext>
            </a:extLst>
          </p:cNvPr>
          <p:cNvCxnSpPr/>
          <p:nvPr/>
        </p:nvCxnSpPr>
        <p:spPr>
          <a:xfrm>
            <a:off x="457957" y="5271400"/>
            <a:ext cx="455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870EDC-3C65-438F-827E-24E06CE52527}"/>
              </a:ext>
            </a:extLst>
          </p:cNvPr>
          <p:cNvCxnSpPr>
            <a:cxnSpLocks/>
          </p:cNvCxnSpPr>
          <p:nvPr/>
        </p:nvCxnSpPr>
        <p:spPr>
          <a:xfrm flipV="1">
            <a:off x="457957" y="2453540"/>
            <a:ext cx="0" cy="280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D16669-1E1A-4B6A-9084-5B87FE690872}"/>
              </a:ext>
            </a:extLst>
          </p:cNvPr>
          <p:cNvSpPr txBox="1"/>
          <p:nvPr/>
        </p:nvSpPr>
        <p:spPr>
          <a:xfrm rot="16200000">
            <a:off x="-154390" y="256469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growth</a:t>
            </a:r>
            <a:endParaRPr lang="en-B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940094-199E-4536-8C02-44ED355DF177}"/>
              </a:ext>
            </a:extLst>
          </p:cNvPr>
          <p:cNvSpPr txBox="1"/>
          <p:nvPr/>
        </p:nvSpPr>
        <p:spPr>
          <a:xfrm>
            <a:off x="4327945" y="528858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[Drug]</a:t>
            </a:r>
            <a:endParaRPr lang="en-BE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B9B007-8E20-4E00-A594-AFBF8312CF12}"/>
              </a:ext>
            </a:extLst>
          </p:cNvPr>
          <p:cNvSpPr/>
          <p:nvPr/>
        </p:nvSpPr>
        <p:spPr>
          <a:xfrm>
            <a:off x="461818" y="2806217"/>
            <a:ext cx="4516582" cy="2101604"/>
          </a:xfrm>
          <a:custGeom>
            <a:avLst/>
            <a:gdLst>
              <a:gd name="connsiteX0" fmla="*/ 0 w 4516582"/>
              <a:gd name="connsiteY0" fmla="*/ 20110 h 2101604"/>
              <a:gd name="connsiteX1" fmla="*/ 508000 w 4516582"/>
              <a:gd name="connsiteY1" fmla="*/ 1638 h 2101604"/>
              <a:gd name="connsiteX2" fmla="*/ 1108364 w 4516582"/>
              <a:gd name="connsiteY2" fmla="*/ 57056 h 2101604"/>
              <a:gd name="connsiteX3" fmla="*/ 1681018 w 4516582"/>
              <a:gd name="connsiteY3" fmla="*/ 103238 h 2101604"/>
              <a:gd name="connsiteX4" fmla="*/ 1958109 w 4516582"/>
              <a:gd name="connsiteY4" fmla="*/ 666656 h 2101604"/>
              <a:gd name="connsiteX5" fmla="*/ 2382982 w 4516582"/>
              <a:gd name="connsiteY5" fmla="*/ 1553347 h 2101604"/>
              <a:gd name="connsiteX6" fmla="*/ 3057237 w 4516582"/>
              <a:gd name="connsiteY6" fmla="*/ 1996692 h 2101604"/>
              <a:gd name="connsiteX7" fmla="*/ 3953164 w 4516582"/>
              <a:gd name="connsiteY7" fmla="*/ 2089056 h 2101604"/>
              <a:gd name="connsiteX8" fmla="*/ 4516582 w 4516582"/>
              <a:gd name="connsiteY8" fmla="*/ 2098292 h 210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582" h="2101604">
                <a:moveTo>
                  <a:pt x="0" y="20110"/>
                </a:moveTo>
                <a:cubicBezTo>
                  <a:pt x="161636" y="7795"/>
                  <a:pt x="323273" y="-4520"/>
                  <a:pt x="508000" y="1638"/>
                </a:cubicBezTo>
                <a:cubicBezTo>
                  <a:pt x="692727" y="7796"/>
                  <a:pt x="912861" y="40123"/>
                  <a:pt x="1108364" y="57056"/>
                </a:cubicBezTo>
                <a:cubicBezTo>
                  <a:pt x="1303867" y="73989"/>
                  <a:pt x="1539394" y="1638"/>
                  <a:pt x="1681018" y="103238"/>
                </a:cubicBezTo>
                <a:cubicBezTo>
                  <a:pt x="1822642" y="204838"/>
                  <a:pt x="1841115" y="424971"/>
                  <a:pt x="1958109" y="666656"/>
                </a:cubicBezTo>
                <a:cubicBezTo>
                  <a:pt x="2075103" y="908341"/>
                  <a:pt x="2199794" y="1331674"/>
                  <a:pt x="2382982" y="1553347"/>
                </a:cubicBezTo>
                <a:cubicBezTo>
                  <a:pt x="2566170" y="1775020"/>
                  <a:pt x="2795540" y="1907407"/>
                  <a:pt x="3057237" y="1996692"/>
                </a:cubicBezTo>
                <a:cubicBezTo>
                  <a:pt x="3318934" y="2085977"/>
                  <a:pt x="3709940" y="2072123"/>
                  <a:pt x="3953164" y="2089056"/>
                </a:cubicBezTo>
                <a:cubicBezTo>
                  <a:pt x="4196388" y="2105989"/>
                  <a:pt x="4356485" y="2102140"/>
                  <a:pt x="4516582" y="20982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3F0134-3124-4514-B4AE-43BC369331B7}"/>
              </a:ext>
            </a:extLst>
          </p:cNvPr>
          <p:cNvCxnSpPr/>
          <p:nvPr/>
        </p:nvCxnSpPr>
        <p:spPr>
          <a:xfrm>
            <a:off x="457957" y="3999345"/>
            <a:ext cx="26789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D95743-FDC1-4511-B160-B6F4F231B1AC}"/>
              </a:ext>
            </a:extLst>
          </p:cNvPr>
          <p:cNvCxnSpPr>
            <a:cxnSpLocks/>
          </p:cNvCxnSpPr>
          <p:nvPr/>
        </p:nvCxnSpPr>
        <p:spPr>
          <a:xfrm>
            <a:off x="2642797" y="3777672"/>
            <a:ext cx="0" cy="16117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E03281-280A-4E1A-9E58-A8784668D85A}"/>
              </a:ext>
            </a:extLst>
          </p:cNvPr>
          <p:cNvSpPr txBox="1"/>
          <p:nvPr/>
        </p:nvSpPr>
        <p:spPr>
          <a:xfrm>
            <a:off x="2419018" y="5356451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IC</a:t>
            </a:r>
            <a:r>
              <a:rPr lang="en-GB" sz="1400" baseline="-25000" dirty="0"/>
              <a:t>50</a:t>
            </a:r>
            <a:endParaRPr lang="en-BE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396938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D835803-4784-4F0B-946D-26D9DEC2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C8E64A9-7DA9-42EB-BEA5-8B9FB9413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1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FD3130-198B-4152-8D64-527D24A0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0993" y="0"/>
            <a:ext cx="6858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B119ED-1B96-4C41-AEB4-BAB5774CC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C28DC8-CFDF-43CC-8712-40F167E5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6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AD5CF48-9FC7-44E3-9C3D-D42A892CD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3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BDCC499-BDC0-4916-B495-075F83C6B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6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5D7ED8F-CF74-4A8B-BD0A-B74B5743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35B10C-A9C6-4FA8-9071-05A681D3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1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D300007-FC1B-4C84-AF79-41BDD301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95FCC9A-C806-401F-8D36-C799A8D1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1D65056-66CC-4F92-884E-E38A60D03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121000B-18A8-4C8E-86E2-9104C678CC1F}"/>
              </a:ext>
            </a:extLst>
          </p:cNvPr>
          <p:cNvSpPr txBox="1"/>
          <p:nvPr/>
        </p:nvSpPr>
        <p:spPr>
          <a:xfrm>
            <a:off x="3136943" y="273683"/>
            <a:ext cx="482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Distribution of drug sensitivities</a:t>
            </a:r>
            <a:endParaRPr lang="en-BE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5CB5E6-6CBA-4305-831B-449FCA1ED4C0}"/>
              </a:ext>
            </a:extLst>
          </p:cNvPr>
          <p:cNvCxnSpPr/>
          <p:nvPr/>
        </p:nvCxnSpPr>
        <p:spPr>
          <a:xfrm>
            <a:off x="457957" y="5271400"/>
            <a:ext cx="455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870EDC-3C65-438F-827E-24E06CE52527}"/>
              </a:ext>
            </a:extLst>
          </p:cNvPr>
          <p:cNvCxnSpPr>
            <a:cxnSpLocks/>
          </p:cNvCxnSpPr>
          <p:nvPr/>
        </p:nvCxnSpPr>
        <p:spPr>
          <a:xfrm flipV="1">
            <a:off x="457957" y="2453540"/>
            <a:ext cx="0" cy="280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D16669-1E1A-4B6A-9084-5B87FE690872}"/>
              </a:ext>
            </a:extLst>
          </p:cNvPr>
          <p:cNvSpPr txBox="1"/>
          <p:nvPr/>
        </p:nvSpPr>
        <p:spPr>
          <a:xfrm rot="16200000">
            <a:off x="-154390" y="256469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growth</a:t>
            </a:r>
            <a:endParaRPr lang="en-B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940094-199E-4536-8C02-44ED355DF177}"/>
              </a:ext>
            </a:extLst>
          </p:cNvPr>
          <p:cNvSpPr txBox="1"/>
          <p:nvPr/>
        </p:nvSpPr>
        <p:spPr>
          <a:xfrm>
            <a:off x="4327945" y="528858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[Drug]</a:t>
            </a:r>
            <a:endParaRPr lang="en-BE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B9B007-8E20-4E00-A594-AFBF8312CF12}"/>
              </a:ext>
            </a:extLst>
          </p:cNvPr>
          <p:cNvSpPr/>
          <p:nvPr/>
        </p:nvSpPr>
        <p:spPr>
          <a:xfrm>
            <a:off x="461818" y="2806217"/>
            <a:ext cx="4516582" cy="2101604"/>
          </a:xfrm>
          <a:custGeom>
            <a:avLst/>
            <a:gdLst>
              <a:gd name="connsiteX0" fmla="*/ 0 w 4516582"/>
              <a:gd name="connsiteY0" fmla="*/ 20110 h 2101604"/>
              <a:gd name="connsiteX1" fmla="*/ 508000 w 4516582"/>
              <a:gd name="connsiteY1" fmla="*/ 1638 h 2101604"/>
              <a:gd name="connsiteX2" fmla="*/ 1108364 w 4516582"/>
              <a:gd name="connsiteY2" fmla="*/ 57056 h 2101604"/>
              <a:gd name="connsiteX3" fmla="*/ 1681018 w 4516582"/>
              <a:gd name="connsiteY3" fmla="*/ 103238 h 2101604"/>
              <a:gd name="connsiteX4" fmla="*/ 1958109 w 4516582"/>
              <a:gd name="connsiteY4" fmla="*/ 666656 h 2101604"/>
              <a:gd name="connsiteX5" fmla="*/ 2382982 w 4516582"/>
              <a:gd name="connsiteY5" fmla="*/ 1553347 h 2101604"/>
              <a:gd name="connsiteX6" fmla="*/ 3057237 w 4516582"/>
              <a:gd name="connsiteY6" fmla="*/ 1996692 h 2101604"/>
              <a:gd name="connsiteX7" fmla="*/ 3953164 w 4516582"/>
              <a:gd name="connsiteY7" fmla="*/ 2089056 h 2101604"/>
              <a:gd name="connsiteX8" fmla="*/ 4516582 w 4516582"/>
              <a:gd name="connsiteY8" fmla="*/ 2098292 h 210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582" h="2101604">
                <a:moveTo>
                  <a:pt x="0" y="20110"/>
                </a:moveTo>
                <a:cubicBezTo>
                  <a:pt x="161636" y="7795"/>
                  <a:pt x="323273" y="-4520"/>
                  <a:pt x="508000" y="1638"/>
                </a:cubicBezTo>
                <a:cubicBezTo>
                  <a:pt x="692727" y="7796"/>
                  <a:pt x="912861" y="40123"/>
                  <a:pt x="1108364" y="57056"/>
                </a:cubicBezTo>
                <a:cubicBezTo>
                  <a:pt x="1303867" y="73989"/>
                  <a:pt x="1539394" y="1638"/>
                  <a:pt x="1681018" y="103238"/>
                </a:cubicBezTo>
                <a:cubicBezTo>
                  <a:pt x="1822642" y="204838"/>
                  <a:pt x="1841115" y="424971"/>
                  <a:pt x="1958109" y="666656"/>
                </a:cubicBezTo>
                <a:cubicBezTo>
                  <a:pt x="2075103" y="908341"/>
                  <a:pt x="2199794" y="1331674"/>
                  <a:pt x="2382982" y="1553347"/>
                </a:cubicBezTo>
                <a:cubicBezTo>
                  <a:pt x="2566170" y="1775020"/>
                  <a:pt x="2795540" y="1907407"/>
                  <a:pt x="3057237" y="1996692"/>
                </a:cubicBezTo>
                <a:cubicBezTo>
                  <a:pt x="3318934" y="2085977"/>
                  <a:pt x="3709940" y="2072123"/>
                  <a:pt x="3953164" y="2089056"/>
                </a:cubicBezTo>
                <a:cubicBezTo>
                  <a:pt x="4196388" y="2105989"/>
                  <a:pt x="4356485" y="2102140"/>
                  <a:pt x="4516582" y="20982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C81DF9-ADAA-44C7-88F4-8E14AC48D9C9}"/>
              </a:ext>
            </a:extLst>
          </p:cNvPr>
          <p:cNvCxnSpPr>
            <a:stCxn id="34" idx="2"/>
          </p:cNvCxnSpPr>
          <p:nvPr/>
        </p:nvCxnSpPr>
        <p:spPr>
          <a:xfrm>
            <a:off x="457957" y="2749362"/>
            <a:ext cx="4520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BDFB5A-5C56-4A13-9D0E-1DC8FF61DB03}"/>
              </a:ext>
            </a:extLst>
          </p:cNvPr>
          <p:cNvCxnSpPr>
            <a:cxnSpLocks/>
          </p:cNvCxnSpPr>
          <p:nvPr/>
        </p:nvCxnSpPr>
        <p:spPr>
          <a:xfrm>
            <a:off x="4978400" y="2727852"/>
            <a:ext cx="0" cy="218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BF2DAAD-D34F-40B6-BFD7-CDDD724757E9}"/>
              </a:ext>
            </a:extLst>
          </p:cNvPr>
          <p:cNvSpPr/>
          <p:nvPr/>
        </p:nvSpPr>
        <p:spPr>
          <a:xfrm>
            <a:off x="443345" y="2761673"/>
            <a:ext cx="4544291" cy="2161309"/>
          </a:xfrm>
          <a:custGeom>
            <a:avLst/>
            <a:gdLst>
              <a:gd name="connsiteX0" fmla="*/ 9237 w 4544291"/>
              <a:gd name="connsiteY0" fmla="*/ 0 h 2161309"/>
              <a:gd name="connsiteX1" fmla="*/ 4535055 w 4544291"/>
              <a:gd name="connsiteY1" fmla="*/ 0 h 2161309"/>
              <a:gd name="connsiteX2" fmla="*/ 4544291 w 4544291"/>
              <a:gd name="connsiteY2" fmla="*/ 2161309 h 2161309"/>
              <a:gd name="connsiteX3" fmla="*/ 4054764 w 4544291"/>
              <a:gd name="connsiteY3" fmla="*/ 2152072 h 2161309"/>
              <a:gd name="connsiteX4" fmla="*/ 3482110 w 4544291"/>
              <a:gd name="connsiteY4" fmla="*/ 2115127 h 2161309"/>
              <a:gd name="connsiteX5" fmla="*/ 2900219 w 4544291"/>
              <a:gd name="connsiteY5" fmla="*/ 1967345 h 2161309"/>
              <a:gd name="connsiteX6" fmla="*/ 2604655 w 4544291"/>
              <a:gd name="connsiteY6" fmla="*/ 1828800 h 2161309"/>
              <a:gd name="connsiteX7" fmla="*/ 2290619 w 4544291"/>
              <a:gd name="connsiteY7" fmla="*/ 1450109 h 2161309"/>
              <a:gd name="connsiteX8" fmla="*/ 2133600 w 4544291"/>
              <a:gd name="connsiteY8" fmla="*/ 1071418 h 2161309"/>
              <a:gd name="connsiteX9" fmla="*/ 1930400 w 4544291"/>
              <a:gd name="connsiteY9" fmla="*/ 572654 h 2161309"/>
              <a:gd name="connsiteX10" fmla="*/ 1819564 w 4544291"/>
              <a:gd name="connsiteY10" fmla="*/ 258618 h 2161309"/>
              <a:gd name="connsiteX11" fmla="*/ 1597891 w 4544291"/>
              <a:gd name="connsiteY11" fmla="*/ 101600 h 2161309"/>
              <a:gd name="connsiteX12" fmla="*/ 1200728 w 4544291"/>
              <a:gd name="connsiteY12" fmla="*/ 101600 h 2161309"/>
              <a:gd name="connsiteX13" fmla="*/ 840510 w 4544291"/>
              <a:gd name="connsiteY13" fmla="*/ 73891 h 2161309"/>
              <a:gd name="connsiteX14" fmla="*/ 535710 w 4544291"/>
              <a:gd name="connsiteY14" fmla="*/ 46182 h 2161309"/>
              <a:gd name="connsiteX15" fmla="*/ 120073 w 4544291"/>
              <a:gd name="connsiteY15" fmla="*/ 73891 h 2161309"/>
              <a:gd name="connsiteX16" fmla="*/ 0 w 4544291"/>
              <a:gd name="connsiteY16" fmla="*/ 92363 h 2161309"/>
              <a:gd name="connsiteX17" fmla="*/ 9237 w 4544291"/>
              <a:gd name="connsiteY17" fmla="*/ 0 h 216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4291" h="2161309">
                <a:moveTo>
                  <a:pt x="9237" y="0"/>
                </a:moveTo>
                <a:lnTo>
                  <a:pt x="4535055" y="0"/>
                </a:lnTo>
                <a:cubicBezTo>
                  <a:pt x="4538134" y="720436"/>
                  <a:pt x="4541212" y="1440873"/>
                  <a:pt x="4544291" y="2161309"/>
                </a:cubicBezTo>
                <a:lnTo>
                  <a:pt x="4054764" y="2152072"/>
                </a:lnTo>
                <a:lnTo>
                  <a:pt x="3482110" y="2115127"/>
                </a:lnTo>
                <a:lnTo>
                  <a:pt x="2900219" y="1967345"/>
                </a:lnTo>
                <a:lnTo>
                  <a:pt x="2604655" y="1828800"/>
                </a:lnTo>
                <a:lnTo>
                  <a:pt x="2290619" y="1450109"/>
                </a:lnTo>
                <a:lnTo>
                  <a:pt x="2133600" y="1071418"/>
                </a:lnTo>
                <a:lnTo>
                  <a:pt x="1930400" y="572654"/>
                </a:lnTo>
                <a:lnTo>
                  <a:pt x="1819564" y="258618"/>
                </a:lnTo>
                <a:lnTo>
                  <a:pt x="1597891" y="101600"/>
                </a:lnTo>
                <a:lnTo>
                  <a:pt x="1200728" y="101600"/>
                </a:lnTo>
                <a:lnTo>
                  <a:pt x="840510" y="73891"/>
                </a:lnTo>
                <a:lnTo>
                  <a:pt x="535710" y="46182"/>
                </a:lnTo>
                <a:lnTo>
                  <a:pt x="120073" y="73891"/>
                </a:lnTo>
                <a:lnTo>
                  <a:pt x="0" y="92363"/>
                </a:lnTo>
                <a:lnTo>
                  <a:pt x="9237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267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D542D7-B189-4ED3-96CE-C449A14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66183B4-E53E-41E0-9C22-CFDCB70D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9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4553BF7-B12D-4919-AB64-CD7BE7F51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5DD8F6-2335-4F90-AF32-AB47948F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38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7F4C4D-B408-4A71-9951-3C91903E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708EC21-77E4-4D0A-A50A-899C690A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3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96F8EC7-9982-4E18-B6A6-BCB5BBEB8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5148ECD-7C1E-4AB8-88DB-D839A0C5A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74A0B2D-88C0-40A6-8410-B53DE9A03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6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FFB5C0-75D3-4C5C-96F7-73110242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0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EE7D7-E7AF-45B9-8A44-17DAAAD49304}"/>
              </a:ext>
            </a:extLst>
          </p:cNvPr>
          <p:cNvCxnSpPr/>
          <p:nvPr/>
        </p:nvCxnSpPr>
        <p:spPr>
          <a:xfrm>
            <a:off x="6380352" y="5254213"/>
            <a:ext cx="4898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4C0195-941F-4129-BDCF-466F9F46D77D}"/>
              </a:ext>
            </a:extLst>
          </p:cNvPr>
          <p:cNvCxnSpPr>
            <a:cxnSpLocks/>
          </p:cNvCxnSpPr>
          <p:nvPr/>
        </p:nvCxnSpPr>
        <p:spPr>
          <a:xfrm flipV="1">
            <a:off x="6380352" y="2390418"/>
            <a:ext cx="0" cy="2863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EA63CCD-F055-4D05-A9C8-13E17B431EAE}"/>
              </a:ext>
            </a:extLst>
          </p:cNvPr>
          <p:cNvSpPr/>
          <p:nvPr/>
        </p:nvSpPr>
        <p:spPr>
          <a:xfrm>
            <a:off x="6388303" y="2408635"/>
            <a:ext cx="4802588" cy="2853529"/>
          </a:xfrm>
          <a:custGeom>
            <a:avLst/>
            <a:gdLst>
              <a:gd name="connsiteX0" fmla="*/ 0 w 4802588"/>
              <a:gd name="connsiteY0" fmla="*/ 2845578 h 2853529"/>
              <a:gd name="connsiteX1" fmla="*/ 397565 w 4802588"/>
              <a:gd name="connsiteY1" fmla="*/ 2726309 h 2853529"/>
              <a:gd name="connsiteX2" fmla="*/ 906448 w 4802588"/>
              <a:gd name="connsiteY2" fmla="*/ 2368500 h 2853529"/>
              <a:gd name="connsiteX3" fmla="*/ 1248355 w 4802588"/>
              <a:gd name="connsiteY3" fmla="*/ 1724444 h 2853529"/>
              <a:gd name="connsiteX4" fmla="*/ 1598212 w 4802588"/>
              <a:gd name="connsiteY4" fmla="*/ 913411 h 2853529"/>
              <a:gd name="connsiteX5" fmla="*/ 1963972 w 4802588"/>
              <a:gd name="connsiteY5" fmla="*/ 78524 h 2853529"/>
              <a:gd name="connsiteX6" fmla="*/ 2480807 w 4802588"/>
              <a:gd name="connsiteY6" fmla="*/ 126232 h 2853529"/>
              <a:gd name="connsiteX7" fmla="*/ 2886323 w 4802588"/>
              <a:gd name="connsiteY7" fmla="*/ 881606 h 2853529"/>
              <a:gd name="connsiteX8" fmla="*/ 3466768 w 4802588"/>
              <a:gd name="connsiteY8" fmla="*/ 1700590 h 2853529"/>
              <a:gd name="connsiteX9" fmla="*/ 3975652 w 4802588"/>
              <a:gd name="connsiteY9" fmla="*/ 2328743 h 2853529"/>
              <a:gd name="connsiteX10" fmla="*/ 4524292 w 4802588"/>
              <a:gd name="connsiteY10" fmla="*/ 2758114 h 2853529"/>
              <a:gd name="connsiteX11" fmla="*/ 4802588 w 4802588"/>
              <a:gd name="connsiteY11" fmla="*/ 2853529 h 28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2588" h="2853529">
                <a:moveTo>
                  <a:pt x="0" y="2845578"/>
                </a:moveTo>
                <a:cubicBezTo>
                  <a:pt x="123245" y="2825700"/>
                  <a:pt x="246490" y="2805822"/>
                  <a:pt x="397565" y="2726309"/>
                </a:cubicBezTo>
                <a:cubicBezTo>
                  <a:pt x="548640" y="2646796"/>
                  <a:pt x="764650" y="2535477"/>
                  <a:pt x="906448" y="2368500"/>
                </a:cubicBezTo>
                <a:cubicBezTo>
                  <a:pt x="1048246" y="2201523"/>
                  <a:pt x="1133061" y="1966959"/>
                  <a:pt x="1248355" y="1724444"/>
                </a:cubicBezTo>
                <a:cubicBezTo>
                  <a:pt x="1363649" y="1481929"/>
                  <a:pt x="1478943" y="1187731"/>
                  <a:pt x="1598212" y="913411"/>
                </a:cubicBezTo>
                <a:cubicBezTo>
                  <a:pt x="1717481" y="639091"/>
                  <a:pt x="1816873" y="209720"/>
                  <a:pt x="1963972" y="78524"/>
                </a:cubicBezTo>
                <a:cubicBezTo>
                  <a:pt x="2111071" y="-52672"/>
                  <a:pt x="2327082" y="-7615"/>
                  <a:pt x="2480807" y="126232"/>
                </a:cubicBezTo>
                <a:cubicBezTo>
                  <a:pt x="2634532" y="260079"/>
                  <a:pt x="2721996" y="619213"/>
                  <a:pt x="2886323" y="881606"/>
                </a:cubicBezTo>
                <a:cubicBezTo>
                  <a:pt x="3050650" y="1143999"/>
                  <a:pt x="3285213" y="1459401"/>
                  <a:pt x="3466768" y="1700590"/>
                </a:cubicBezTo>
                <a:cubicBezTo>
                  <a:pt x="3648323" y="1941779"/>
                  <a:pt x="3799398" y="2152489"/>
                  <a:pt x="3975652" y="2328743"/>
                </a:cubicBezTo>
                <a:cubicBezTo>
                  <a:pt x="4151906" y="2504997"/>
                  <a:pt x="4386469" y="2670650"/>
                  <a:pt x="4524292" y="2758114"/>
                </a:cubicBezTo>
                <a:cubicBezTo>
                  <a:pt x="4662115" y="2845578"/>
                  <a:pt x="4732351" y="2849553"/>
                  <a:pt x="4802588" y="28535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1DFECE-BF24-4CB9-BB31-28134F62CF38}"/>
              </a:ext>
            </a:extLst>
          </p:cNvPr>
          <p:cNvCxnSpPr/>
          <p:nvPr/>
        </p:nvCxnSpPr>
        <p:spPr>
          <a:xfrm>
            <a:off x="7851343" y="3648050"/>
            <a:ext cx="0" cy="160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244E52-2756-45F9-A234-B2B30D6551CE}"/>
              </a:ext>
            </a:extLst>
          </p:cNvPr>
          <p:cNvCxnSpPr>
            <a:cxnSpLocks/>
            <a:stCxn id="12" idx="7"/>
          </p:cNvCxnSpPr>
          <p:nvPr/>
        </p:nvCxnSpPr>
        <p:spPr>
          <a:xfrm>
            <a:off x="9274626" y="3290241"/>
            <a:ext cx="0" cy="1963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31DEA9-5A6F-4D54-BC97-4159B73F4B2E}"/>
              </a:ext>
            </a:extLst>
          </p:cNvPr>
          <p:cNvSpPr txBox="1"/>
          <p:nvPr/>
        </p:nvSpPr>
        <p:spPr>
          <a:xfrm>
            <a:off x="7132367" y="48009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1/3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15D52-2777-421E-A3F2-E3C80F65F18E}"/>
              </a:ext>
            </a:extLst>
          </p:cNvPr>
          <p:cNvSpPr txBox="1"/>
          <p:nvPr/>
        </p:nvSpPr>
        <p:spPr>
          <a:xfrm>
            <a:off x="8293257" y="48009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1/3</a:t>
            </a:r>
            <a:endParaRPr lang="en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3EC325-2050-461D-AD8A-4E8F51E6C15B}"/>
              </a:ext>
            </a:extLst>
          </p:cNvPr>
          <p:cNvSpPr txBox="1"/>
          <p:nvPr/>
        </p:nvSpPr>
        <p:spPr>
          <a:xfrm>
            <a:off x="9680964" y="48009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1/3</a:t>
            </a:r>
            <a:endParaRPr lang="en-B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86919-8C3E-45F0-B87B-7178AA5DA5F1}"/>
              </a:ext>
            </a:extLst>
          </p:cNvPr>
          <p:cNvSpPr txBox="1"/>
          <p:nvPr/>
        </p:nvSpPr>
        <p:spPr>
          <a:xfrm rot="16200000">
            <a:off x="5902946" y="2490542"/>
            <a:ext cx="56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freq</a:t>
            </a: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4F15B-B3F4-49DB-ABEE-8E1A0D1DC471}"/>
              </a:ext>
            </a:extLst>
          </p:cNvPr>
          <p:cNvSpPr txBox="1"/>
          <p:nvPr/>
        </p:nvSpPr>
        <p:spPr>
          <a:xfrm>
            <a:off x="11015962" y="5246262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ActArea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1000B-18A8-4C8E-86E2-9104C678CC1F}"/>
              </a:ext>
            </a:extLst>
          </p:cNvPr>
          <p:cNvSpPr txBox="1"/>
          <p:nvPr/>
        </p:nvSpPr>
        <p:spPr>
          <a:xfrm>
            <a:off x="3136943" y="273683"/>
            <a:ext cx="482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Distribution of drug sensitivities</a:t>
            </a:r>
            <a:endParaRPr lang="en-BE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72CCB-F503-4348-8988-1F61F470419E}"/>
              </a:ext>
            </a:extLst>
          </p:cNvPr>
          <p:cNvSpPr/>
          <p:nvPr/>
        </p:nvSpPr>
        <p:spPr>
          <a:xfrm>
            <a:off x="9274626" y="5338105"/>
            <a:ext cx="1741336" cy="2385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Sensitive</a:t>
            </a:r>
            <a:endParaRPr lang="en-B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2EA786-0E92-4692-AA7D-7294EF493C77}"/>
              </a:ext>
            </a:extLst>
          </p:cNvPr>
          <p:cNvSpPr/>
          <p:nvPr/>
        </p:nvSpPr>
        <p:spPr>
          <a:xfrm>
            <a:off x="6388303" y="5338105"/>
            <a:ext cx="1455090" cy="2385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Resistant</a:t>
            </a:r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50B48C-2679-4BEE-ACE1-6361793B2FA6}"/>
              </a:ext>
            </a:extLst>
          </p:cNvPr>
          <p:cNvSpPr/>
          <p:nvPr/>
        </p:nvSpPr>
        <p:spPr>
          <a:xfrm>
            <a:off x="7851343" y="5338106"/>
            <a:ext cx="1415329" cy="238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Intermediate</a:t>
            </a:r>
            <a:endParaRPr lang="en-B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5CB5E6-6CBA-4305-831B-449FCA1ED4C0}"/>
              </a:ext>
            </a:extLst>
          </p:cNvPr>
          <p:cNvCxnSpPr/>
          <p:nvPr/>
        </p:nvCxnSpPr>
        <p:spPr>
          <a:xfrm>
            <a:off x="457957" y="5271400"/>
            <a:ext cx="455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870EDC-3C65-438F-827E-24E06CE52527}"/>
              </a:ext>
            </a:extLst>
          </p:cNvPr>
          <p:cNvCxnSpPr>
            <a:cxnSpLocks/>
          </p:cNvCxnSpPr>
          <p:nvPr/>
        </p:nvCxnSpPr>
        <p:spPr>
          <a:xfrm flipV="1">
            <a:off x="457957" y="2453540"/>
            <a:ext cx="0" cy="280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D16669-1E1A-4B6A-9084-5B87FE690872}"/>
              </a:ext>
            </a:extLst>
          </p:cNvPr>
          <p:cNvSpPr txBox="1"/>
          <p:nvPr/>
        </p:nvSpPr>
        <p:spPr>
          <a:xfrm rot="16200000">
            <a:off x="-154390" y="256469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growth</a:t>
            </a:r>
            <a:endParaRPr lang="en-B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940094-199E-4536-8C02-44ED355DF177}"/>
              </a:ext>
            </a:extLst>
          </p:cNvPr>
          <p:cNvSpPr txBox="1"/>
          <p:nvPr/>
        </p:nvSpPr>
        <p:spPr>
          <a:xfrm>
            <a:off x="4327945" y="528858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[Drug]</a:t>
            </a:r>
            <a:endParaRPr lang="en-BE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B9B007-8E20-4E00-A594-AFBF8312CF12}"/>
              </a:ext>
            </a:extLst>
          </p:cNvPr>
          <p:cNvSpPr/>
          <p:nvPr/>
        </p:nvSpPr>
        <p:spPr>
          <a:xfrm>
            <a:off x="461818" y="2806217"/>
            <a:ext cx="4516582" cy="2101604"/>
          </a:xfrm>
          <a:custGeom>
            <a:avLst/>
            <a:gdLst>
              <a:gd name="connsiteX0" fmla="*/ 0 w 4516582"/>
              <a:gd name="connsiteY0" fmla="*/ 20110 h 2101604"/>
              <a:gd name="connsiteX1" fmla="*/ 508000 w 4516582"/>
              <a:gd name="connsiteY1" fmla="*/ 1638 h 2101604"/>
              <a:gd name="connsiteX2" fmla="*/ 1108364 w 4516582"/>
              <a:gd name="connsiteY2" fmla="*/ 57056 h 2101604"/>
              <a:gd name="connsiteX3" fmla="*/ 1681018 w 4516582"/>
              <a:gd name="connsiteY3" fmla="*/ 103238 h 2101604"/>
              <a:gd name="connsiteX4" fmla="*/ 1958109 w 4516582"/>
              <a:gd name="connsiteY4" fmla="*/ 666656 h 2101604"/>
              <a:gd name="connsiteX5" fmla="*/ 2382982 w 4516582"/>
              <a:gd name="connsiteY5" fmla="*/ 1553347 h 2101604"/>
              <a:gd name="connsiteX6" fmla="*/ 3057237 w 4516582"/>
              <a:gd name="connsiteY6" fmla="*/ 1996692 h 2101604"/>
              <a:gd name="connsiteX7" fmla="*/ 3953164 w 4516582"/>
              <a:gd name="connsiteY7" fmla="*/ 2089056 h 2101604"/>
              <a:gd name="connsiteX8" fmla="*/ 4516582 w 4516582"/>
              <a:gd name="connsiteY8" fmla="*/ 2098292 h 210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582" h="2101604">
                <a:moveTo>
                  <a:pt x="0" y="20110"/>
                </a:moveTo>
                <a:cubicBezTo>
                  <a:pt x="161636" y="7795"/>
                  <a:pt x="323273" y="-4520"/>
                  <a:pt x="508000" y="1638"/>
                </a:cubicBezTo>
                <a:cubicBezTo>
                  <a:pt x="692727" y="7796"/>
                  <a:pt x="912861" y="40123"/>
                  <a:pt x="1108364" y="57056"/>
                </a:cubicBezTo>
                <a:cubicBezTo>
                  <a:pt x="1303867" y="73989"/>
                  <a:pt x="1539394" y="1638"/>
                  <a:pt x="1681018" y="103238"/>
                </a:cubicBezTo>
                <a:cubicBezTo>
                  <a:pt x="1822642" y="204838"/>
                  <a:pt x="1841115" y="424971"/>
                  <a:pt x="1958109" y="666656"/>
                </a:cubicBezTo>
                <a:cubicBezTo>
                  <a:pt x="2075103" y="908341"/>
                  <a:pt x="2199794" y="1331674"/>
                  <a:pt x="2382982" y="1553347"/>
                </a:cubicBezTo>
                <a:cubicBezTo>
                  <a:pt x="2566170" y="1775020"/>
                  <a:pt x="2795540" y="1907407"/>
                  <a:pt x="3057237" y="1996692"/>
                </a:cubicBezTo>
                <a:cubicBezTo>
                  <a:pt x="3318934" y="2085977"/>
                  <a:pt x="3709940" y="2072123"/>
                  <a:pt x="3953164" y="2089056"/>
                </a:cubicBezTo>
                <a:cubicBezTo>
                  <a:pt x="4196388" y="2105989"/>
                  <a:pt x="4356485" y="2102140"/>
                  <a:pt x="4516582" y="20982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C81DF9-ADAA-44C7-88F4-8E14AC48D9C9}"/>
              </a:ext>
            </a:extLst>
          </p:cNvPr>
          <p:cNvCxnSpPr>
            <a:stCxn id="34" idx="2"/>
          </p:cNvCxnSpPr>
          <p:nvPr/>
        </p:nvCxnSpPr>
        <p:spPr>
          <a:xfrm>
            <a:off x="457957" y="2749362"/>
            <a:ext cx="4520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BDFB5A-5C56-4A13-9D0E-1DC8FF61DB03}"/>
              </a:ext>
            </a:extLst>
          </p:cNvPr>
          <p:cNvCxnSpPr>
            <a:cxnSpLocks/>
          </p:cNvCxnSpPr>
          <p:nvPr/>
        </p:nvCxnSpPr>
        <p:spPr>
          <a:xfrm>
            <a:off x="4978400" y="2727852"/>
            <a:ext cx="0" cy="218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BF2DAAD-D34F-40B6-BFD7-CDDD724757E9}"/>
              </a:ext>
            </a:extLst>
          </p:cNvPr>
          <p:cNvSpPr/>
          <p:nvPr/>
        </p:nvSpPr>
        <p:spPr>
          <a:xfrm>
            <a:off x="443345" y="2761673"/>
            <a:ext cx="4544291" cy="2161309"/>
          </a:xfrm>
          <a:custGeom>
            <a:avLst/>
            <a:gdLst>
              <a:gd name="connsiteX0" fmla="*/ 9237 w 4544291"/>
              <a:gd name="connsiteY0" fmla="*/ 0 h 2161309"/>
              <a:gd name="connsiteX1" fmla="*/ 4535055 w 4544291"/>
              <a:gd name="connsiteY1" fmla="*/ 0 h 2161309"/>
              <a:gd name="connsiteX2" fmla="*/ 4544291 w 4544291"/>
              <a:gd name="connsiteY2" fmla="*/ 2161309 h 2161309"/>
              <a:gd name="connsiteX3" fmla="*/ 4054764 w 4544291"/>
              <a:gd name="connsiteY3" fmla="*/ 2152072 h 2161309"/>
              <a:gd name="connsiteX4" fmla="*/ 3482110 w 4544291"/>
              <a:gd name="connsiteY4" fmla="*/ 2115127 h 2161309"/>
              <a:gd name="connsiteX5" fmla="*/ 2900219 w 4544291"/>
              <a:gd name="connsiteY5" fmla="*/ 1967345 h 2161309"/>
              <a:gd name="connsiteX6" fmla="*/ 2604655 w 4544291"/>
              <a:gd name="connsiteY6" fmla="*/ 1828800 h 2161309"/>
              <a:gd name="connsiteX7" fmla="*/ 2290619 w 4544291"/>
              <a:gd name="connsiteY7" fmla="*/ 1450109 h 2161309"/>
              <a:gd name="connsiteX8" fmla="*/ 2133600 w 4544291"/>
              <a:gd name="connsiteY8" fmla="*/ 1071418 h 2161309"/>
              <a:gd name="connsiteX9" fmla="*/ 1930400 w 4544291"/>
              <a:gd name="connsiteY9" fmla="*/ 572654 h 2161309"/>
              <a:gd name="connsiteX10" fmla="*/ 1819564 w 4544291"/>
              <a:gd name="connsiteY10" fmla="*/ 258618 h 2161309"/>
              <a:gd name="connsiteX11" fmla="*/ 1597891 w 4544291"/>
              <a:gd name="connsiteY11" fmla="*/ 101600 h 2161309"/>
              <a:gd name="connsiteX12" fmla="*/ 1200728 w 4544291"/>
              <a:gd name="connsiteY12" fmla="*/ 101600 h 2161309"/>
              <a:gd name="connsiteX13" fmla="*/ 840510 w 4544291"/>
              <a:gd name="connsiteY13" fmla="*/ 73891 h 2161309"/>
              <a:gd name="connsiteX14" fmla="*/ 535710 w 4544291"/>
              <a:gd name="connsiteY14" fmla="*/ 46182 h 2161309"/>
              <a:gd name="connsiteX15" fmla="*/ 120073 w 4544291"/>
              <a:gd name="connsiteY15" fmla="*/ 73891 h 2161309"/>
              <a:gd name="connsiteX16" fmla="*/ 0 w 4544291"/>
              <a:gd name="connsiteY16" fmla="*/ 92363 h 2161309"/>
              <a:gd name="connsiteX17" fmla="*/ 9237 w 4544291"/>
              <a:gd name="connsiteY17" fmla="*/ 0 h 216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4291" h="2161309">
                <a:moveTo>
                  <a:pt x="9237" y="0"/>
                </a:moveTo>
                <a:lnTo>
                  <a:pt x="4535055" y="0"/>
                </a:lnTo>
                <a:cubicBezTo>
                  <a:pt x="4538134" y="720436"/>
                  <a:pt x="4541212" y="1440873"/>
                  <a:pt x="4544291" y="2161309"/>
                </a:cubicBezTo>
                <a:lnTo>
                  <a:pt x="4054764" y="2152072"/>
                </a:lnTo>
                <a:lnTo>
                  <a:pt x="3482110" y="2115127"/>
                </a:lnTo>
                <a:lnTo>
                  <a:pt x="2900219" y="1967345"/>
                </a:lnTo>
                <a:lnTo>
                  <a:pt x="2604655" y="1828800"/>
                </a:lnTo>
                <a:lnTo>
                  <a:pt x="2290619" y="1450109"/>
                </a:lnTo>
                <a:lnTo>
                  <a:pt x="2133600" y="1071418"/>
                </a:lnTo>
                <a:lnTo>
                  <a:pt x="1930400" y="572654"/>
                </a:lnTo>
                <a:lnTo>
                  <a:pt x="1819564" y="258618"/>
                </a:lnTo>
                <a:lnTo>
                  <a:pt x="1597891" y="101600"/>
                </a:lnTo>
                <a:lnTo>
                  <a:pt x="1200728" y="101600"/>
                </a:lnTo>
                <a:lnTo>
                  <a:pt x="840510" y="73891"/>
                </a:lnTo>
                <a:lnTo>
                  <a:pt x="535710" y="46182"/>
                </a:lnTo>
                <a:lnTo>
                  <a:pt x="120073" y="73891"/>
                </a:lnTo>
                <a:lnTo>
                  <a:pt x="0" y="92363"/>
                </a:lnTo>
                <a:lnTo>
                  <a:pt x="9237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436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EE7D7-E7AF-45B9-8A44-17DAAAD49304}"/>
              </a:ext>
            </a:extLst>
          </p:cNvPr>
          <p:cNvCxnSpPr/>
          <p:nvPr/>
        </p:nvCxnSpPr>
        <p:spPr>
          <a:xfrm>
            <a:off x="727698" y="4643562"/>
            <a:ext cx="4898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E86919-8C3E-45F0-B87B-7178AA5DA5F1}"/>
              </a:ext>
            </a:extLst>
          </p:cNvPr>
          <p:cNvSpPr txBox="1"/>
          <p:nvPr/>
        </p:nvSpPr>
        <p:spPr>
          <a:xfrm rot="16200000">
            <a:off x="273631" y="187989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IC</a:t>
            </a:r>
            <a:r>
              <a:rPr lang="en-GB" baseline="-25000" dirty="0"/>
              <a:t>50</a:t>
            </a:r>
            <a:endParaRPr lang="en-BE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4F15B-B3F4-49DB-ABEE-8E1A0D1DC471}"/>
              </a:ext>
            </a:extLst>
          </p:cNvPr>
          <p:cNvSpPr txBox="1"/>
          <p:nvPr/>
        </p:nvSpPr>
        <p:spPr>
          <a:xfrm>
            <a:off x="5345676" y="4635612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ActArea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1000B-18A8-4C8E-86E2-9104C678CC1F}"/>
              </a:ext>
            </a:extLst>
          </p:cNvPr>
          <p:cNvSpPr txBox="1"/>
          <p:nvPr/>
        </p:nvSpPr>
        <p:spPr>
          <a:xfrm>
            <a:off x="3136943" y="273683"/>
            <a:ext cx="482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Distribution of drug sensitivities</a:t>
            </a:r>
            <a:endParaRPr lang="en-BE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008E4D-4B98-4691-896C-0C1B1627392B}"/>
              </a:ext>
            </a:extLst>
          </p:cNvPr>
          <p:cNvCxnSpPr>
            <a:cxnSpLocks/>
          </p:cNvCxnSpPr>
          <p:nvPr/>
        </p:nvCxnSpPr>
        <p:spPr>
          <a:xfrm flipV="1">
            <a:off x="757006" y="1319917"/>
            <a:ext cx="0" cy="3388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1E40104-6D63-41B7-8C80-B2D51E7B4C23}"/>
              </a:ext>
            </a:extLst>
          </p:cNvPr>
          <p:cNvSpPr/>
          <p:nvPr/>
        </p:nvSpPr>
        <p:spPr>
          <a:xfrm>
            <a:off x="1630018" y="2697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DD816E-F5DA-4745-BF96-335059027807}"/>
              </a:ext>
            </a:extLst>
          </p:cNvPr>
          <p:cNvSpPr/>
          <p:nvPr/>
        </p:nvSpPr>
        <p:spPr>
          <a:xfrm>
            <a:off x="2259496" y="22117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D0FCB8-D210-4282-8DFF-9B5EF80534C3}"/>
              </a:ext>
            </a:extLst>
          </p:cNvPr>
          <p:cNvSpPr/>
          <p:nvPr/>
        </p:nvSpPr>
        <p:spPr>
          <a:xfrm>
            <a:off x="1955513" y="22107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C3646A-C806-41BE-972D-3900709E7CAA}"/>
              </a:ext>
            </a:extLst>
          </p:cNvPr>
          <p:cNvSpPr/>
          <p:nvPr/>
        </p:nvSpPr>
        <p:spPr>
          <a:xfrm>
            <a:off x="4386469" y="28307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5E5581-D4BD-47EB-9EE3-CD723FF952B6}"/>
              </a:ext>
            </a:extLst>
          </p:cNvPr>
          <p:cNvSpPr/>
          <p:nvPr/>
        </p:nvSpPr>
        <p:spPr>
          <a:xfrm>
            <a:off x="2606105" y="25182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4C7322-471D-4B29-B192-04A1DCA267EE}"/>
              </a:ext>
            </a:extLst>
          </p:cNvPr>
          <p:cNvSpPr/>
          <p:nvPr/>
        </p:nvSpPr>
        <p:spPr>
          <a:xfrm>
            <a:off x="3285214" y="25479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1BE2B1-8565-4D21-8B4B-731FDA7A3662}"/>
              </a:ext>
            </a:extLst>
          </p:cNvPr>
          <p:cNvSpPr/>
          <p:nvPr/>
        </p:nvSpPr>
        <p:spPr>
          <a:xfrm>
            <a:off x="1675737" y="22475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C07E3C-C5BB-4A2B-AFD8-69BEAA2E0106}"/>
              </a:ext>
            </a:extLst>
          </p:cNvPr>
          <p:cNvSpPr/>
          <p:nvPr/>
        </p:nvSpPr>
        <p:spPr>
          <a:xfrm>
            <a:off x="1015795" y="16301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47EA41-BEAD-436E-A7FB-FA3D3F953D6D}"/>
              </a:ext>
            </a:extLst>
          </p:cNvPr>
          <p:cNvSpPr/>
          <p:nvPr/>
        </p:nvSpPr>
        <p:spPr>
          <a:xfrm>
            <a:off x="1955004" y="29131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23EAA9-B3A8-42B9-9AB2-EF1FD934EAB9}"/>
              </a:ext>
            </a:extLst>
          </p:cNvPr>
          <p:cNvSpPr/>
          <p:nvPr/>
        </p:nvSpPr>
        <p:spPr>
          <a:xfrm>
            <a:off x="1828137" y="23999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2E19DE-E514-4D87-8565-9B5C2ACDA2AF}"/>
              </a:ext>
            </a:extLst>
          </p:cNvPr>
          <p:cNvSpPr/>
          <p:nvPr/>
        </p:nvSpPr>
        <p:spPr>
          <a:xfrm>
            <a:off x="2107404" y="30655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BB6351C-3448-4E56-B3F8-65CB58D5A467}"/>
              </a:ext>
            </a:extLst>
          </p:cNvPr>
          <p:cNvSpPr/>
          <p:nvPr/>
        </p:nvSpPr>
        <p:spPr>
          <a:xfrm>
            <a:off x="2153471" y="27850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57AD18-5686-42B3-AF77-C3962CADB340}"/>
              </a:ext>
            </a:extLst>
          </p:cNvPr>
          <p:cNvSpPr/>
          <p:nvPr/>
        </p:nvSpPr>
        <p:spPr>
          <a:xfrm>
            <a:off x="3446891" y="37490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CCFFD6B-E1E1-45E3-AAFB-CDAB2D56B32C}"/>
              </a:ext>
            </a:extLst>
          </p:cNvPr>
          <p:cNvSpPr/>
          <p:nvPr/>
        </p:nvSpPr>
        <p:spPr>
          <a:xfrm>
            <a:off x="3694123" y="35440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909D8A-04B0-4343-98E9-255D2BE98707}"/>
              </a:ext>
            </a:extLst>
          </p:cNvPr>
          <p:cNvSpPr/>
          <p:nvPr/>
        </p:nvSpPr>
        <p:spPr>
          <a:xfrm>
            <a:off x="1647399" y="39133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6B8604-661A-43C0-B332-CE1F4C660CED}"/>
              </a:ext>
            </a:extLst>
          </p:cNvPr>
          <p:cNvSpPr/>
          <p:nvPr/>
        </p:nvSpPr>
        <p:spPr>
          <a:xfrm>
            <a:off x="3308049" y="3370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F8C021A-5014-4B80-88CF-0388F5595C42}"/>
              </a:ext>
            </a:extLst>
          </p:cNvPr>
          <p:cNvSpPr/>
          <p:nvPr/>
        </p:nvSpPr>
        <p:spPr>
          <a:xfrm>
            <a:off x="1853114" y="33703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265093-B743-4E9D-B97F-3D26ECE400BC}"/>
              </a:ext>
            </a:extLst>
          </p:cNvPr>
          <p:cNvSpPr/>
          <p:nvPr/>
        </p:nvSpPr>
        <p:spPr>
          <a:xfrm>
            <a:off x="1717725" y="2042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3EF0CC-1BC1-4A4C-855D-75F581847BD9}"/>
              </a:ext>
            </a:extLst>
          </p:cNvPr>
          <p:cNvSpPr/>
          <p:nvPr/>
        </p:nvSpPr>
        <p:spPr>
          <a:xfrm>
            <a:off x="2758505" y="26706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781549-BD23-4CAE-9173-1D899637EF02}"/>
              </a:ext>
            </a:extLst>
          </p:cNvPr>
          <p:cNvSpPr/>
          <p:nvPr/>
        </p:nvSpPr>
        <p:spPr>
          <a:xfrm>
            <a:off x="3818081" y="26142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385A9B-6898-4463-A593-8A0041B3F298}"/>
              </a:ext>
            </a:extLst>
          </p:cNvPr>
          <p:cNvSpPr/>
          <p:nvPr/>
        </p:nvSpPr>
        <p:spPr>
          <a:xfrm>
            <a:off x="3437614" y="28954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1974FB-5A4F-4860-8A10-6090B58A3F61}"/>
              </a:ext>
            </a:extLst>
          </p:cNvPr>
          <p:cNvSpPr/>
          <p:nvPr/>
        </p:nvSpPr>
        <p:spPr>
          <a:xfrm>
            <a:off x="4431527" y="41201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396C19-7590-447F-9F1F-49C25FA43D69}"/>
              </a:ext>
            </a:extLst>
          </p:cNvPr>
          <p:cNvSpPr/>
          <p:nvPr/>
        </p:nvSpPr>
        <p:spPr>
          <a:xfrm>
            <a:off x="4606786" y="3613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0BA2FE-CB13-4E1B-AB5B-1F9593D9E4EA}"/>
              </a:ext>
            </a:extLst>
          </p:cNvPr>
          <p:cNvSpPr/>
          <p:nvPr/>
        </p:nvSpPr>
        <p:spPr>
          <a:xfrm>
            <a:off x="4538869" y="29831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016576-3CCD-470D-8C4F-E6F30F0E1312}"/>
              </a:ext>
            </a:extLst>
          </p:cNvPr>
          <p:cNvSpPr/>
          <p:nvPr/>
        </p:nvSpPr>
        <p:spPr>
          <a:xfrm>
            <a:off x="3970481" y="27666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907B07B-AC96-4154-9682-A8B9F274C1D6}"/>
              </a:ext>
            </a:extLst>
          </p:cNvPr>
          <p:cNvSpPr/>
          <p:nvPr/>
        </p:nvSpPr>
        <p:spPr>
          <a:xfrm>
            <a:off x="3437614" y="27003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D898B9-DB4A-4247-958E-031E61BA23BB}"/>
              </a:ext>
            </a:extLst>
          </p:cNvPr>
          <p:cNvSpPr/>
          <p:nvPr/>
        </p:nvSpPr>
        <p:spPr>
          <a:xfrm>
            <a:off x="1411741" y="19097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24540F-8F44-4B6C-AEDB-9E2E028F9185}"/>
              </a:ext>
            </a:extLst>
          </p:cNvPr>
          <p:cNvSpPr/>
          <p:nvPr/>
        </p:nvSpPr>
        <p:spPr>
          <a:xfrm>
            <a:off x="1168195" y="17825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4476BC4-F7D5-4A18-92DC-A2EDC7DC4725}"/>
              </a:ext>
            </a:extLst>
          </p:cNvPr>
          <p:cNvSpPr/>
          <p:nvPr/>
        </p:nvSpPr>
        <p:spPr>
          <a:xfrm>
            <a:off x="1320595" y="19349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B6F6387-3189-4172-8DD6-7E645546BA51}"/>
              </a:ext>
            </a:extLst>
          </p:cNvPr>
          <p:cNvSpPr/>
          <p:nvPr/>
        </p:nvSpPr>
        <p:spPr>
          <a:xfrm>
            <a:off x="2648309" y="3227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F484D6A-CD71-404A-81F2-61AA806DA59F}"/>
              </a:ext>
            </a:extLst>
          </p:cNvPr>
          <p:cNvSpPr/>
          <p:nvPr/>
        </p:nvSpPr>
        <p:spPr>
          <a:xfrm>
            <a:off x="2107913" y="2363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F01606-3028-4345-AE3A-93B55F60913C}"/>
              </a:ext>
            </a:extLst>
          </p:cNvPr>
          <p:cNvSpPr/>
          <p:nvPr/>
        </p:nvSpPr>
        <p:spPr>
          <a:xfrm>
            <a:off x="2402064" y="27430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221125-4348-48E4-98E1-EEC26FB113BC}"/>
              </a:ext>
            </a:extLst>
          </p:cNvPr>
          <p:cNvSpPr/>
          <p:nvPr/>
        </p:nvSpPr>
        <p:spPr>
          <a:xfrm>
            <a:off x="3294491" y="35966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1AB0D0-AB22-40CA-9740-6FD8CF21F0EA}"/>
              </a:ext>
            </a:extLst>
          </p:cNvPr>
          <p:cNvSpPr/>
          <p:nvPr/>
        </p:nvSpPr>
        <p:spPr>
          <a:xfrm>
            <a:off x="2960754" y="32605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8A99C7-E950-40B6-A885-A4887C4C7A7B}"/>
              </a:ext>
            </a:extLst>
          </p:cNvPr>
          <p:cNvSpPr/>
          <p:nvPr/>
        </p:nvSpPr>
        <p:spPr>
          <a:xfrm>
            <a:off x="2800709" y="33803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B7A2A5B-AF84-47FA-81C9-0F6F8F88FAF2}"/>
              </a:ext>
            </a:extLst>
          </p:cNvPr>
          <p:cNvSpPr/>
          <p:nvPr/>
        </p:nvSpPr>
        <p:spPr>
          <a:xfrm>
            <a:off x="3330908" y="31177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1E36B2-F430-4D80-9EFA-DA3C10BF01E9}"/>
              </a:ext>
            </a:extLst>
          </p:cNvPr>
          <p:cNvSpPr/>
          <p:nvPr/>
        </p:nvSpPr>
        <p:spPr>
          <a:xfrm>
            <a:off x="2598088" y="39271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D41AD7A-1101-4C4D-909C-A9A0854D0FEB}"/>
              </a:ext>
            </a:extLst>
          </p:cNvPr>
          <p:cNvSpPr/>
          <p:nvPr/>
        </p:nvSpPr>
        <p:spPr>
          <a:xfrm>
            <a:off x="2411895" y="3672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15C3D3E-F6B1-4A76-A39A-012CFDE15A7F}"/>
              </a:ext>
            </a:extLst>
          </p:cNvPr>
          <p:cNvSpPr/>
          <p:nvPr/>
        </p:nvSpPr>
        <p:spPr>
          <a:xfrm>
            <a:off x="1358692" y="33784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CB6601-2D0E-4819-9CBA-4C87BA860E61}"/>
              </a:ext>
            </a:extLst>
          </p:cNvPr>
          <p:cNvSpPr/>
          <p:nvPr/>
        </p:nvSpPr>
        <p:spPr>
          <a:xfrm>
            <a:off x="957857" y="25980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EBFFEC-1D97-4C2E-8408-3B33EFFD56E6}"/>
              </a:ext>
            </a:extLst>
          </p:cNvPr>
          <p:cNvSpPr/>
          <p:nvPr/>
        </p:nvSpPr>
        <p:spPr>
          <a:xfrm>
            <a:off x="3924762" y="43482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AA50A6D-B7B1-40FE-B410-217E677EADFA}"/>
              </a:ext>
            </a:extLst>
          </p:cNvPr>
          <p:cNvSpPr/>
          <p:nvPr/>
        </p:nvSpPr>
        <p:spPr>
          <a:xfrm>
            <a:off x="4377987" y="3949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E12C8C-B245-43FD-98BA-A291FDCF1DE3}"/>
              </a:ext>
            </a:extLst>
          </p:cNvPr>
          <p:cNvSpPr/>
          <p:nvPr/>
        </p:nvSpPr>
        <p:spPr>
          <a:xfrm>
            <a:off x="5085653" y="40096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CB51A62-C250-4889-B0A1-A8CD6814ECDC}"/>
              </a:ext>
            </a:extLst>
          </p:cNvPr>
          <p:cNvSpPr/>
          <p:nvPr/>
        </p:nvSpPr>
        <p:spPr>
          <a:xfrm>
            <a:off x="3137468" y="42795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5C72137-095C-4540-AB25-924403D523C5}"/>
              </a:ext>
            </a:extLst>
          </p:cNvPr>
          <p:cNvSpPr/>
          <p:nvPr/>
        </p:nvSpPr>
        <p:spPr>
          <a:xfrm>
            <a:off x="2151531" y="42357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97A6432-3030-4351-9C2E-76CB08DF26EA}"/>
              </a:ext>
            </a:extLst>
          </p:cNvPr>
          <p:cNvSpPr/>
          <p:nvPr/>
        </p:nvSpPr>
        <p:spPr>
          <a:xfrm>
            <a:off x="2102920" y="3878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EA74E4-C1AA-4967-A0CC-723A7A9B4DC5}"/>
              </a:ext>
            </a:extLst>
          </p:cNvPr>
          <p:cNvSpPr/>
          <p:nvPr/>
        </p:nvSpPr>
        <p:spPr>
          <a:xfrm>
            <a:off x="2969472" y="39657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06131FE-8F43-45C0-8DC0-49F198A28E1C}"/>
              </a:ext>
            </a:extLst>
          </p:cNvPr>
          <p:cNvSpPr/>
          <p:nvPr/>
        </p:nvSpPr>
        <p:spPr>
          <a:xfrm>
            <a:off x="2806752" y="28838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A518700-9C75-48BB-8FBA-902DCD8A2E61}"/>
              </a:ext>
            </a:extLst>
          </p:cNvPr>
          <p:cNvSpPr/>
          <p:nvPr/>
        </p:nvSpPr>
        <p:spPr>
          <a:xfrm>
            <a:off x="3846523" y="36964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2732C91-C268-406F-8872-E5DAC241901A}"/>
              </a:ext>
            </a:extLst>
          </p:cNvPr>
          <p:cNvSpPr/>
          <p:nvPr/>
        </p:nvSpPr>
        <p:spPr>
          <a:xfrm>
            <a:off x="3483308" y="32701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D9069B-90FC-49B9-B2DE-138361D17E17}"/>
              </a:ext>
            </a:extLst>
          </p:cNvPr>
          <p:cNvSpPr/>
          <p:nvPr/>
        </p:nvSpPr>
        <p:spPr>
          <a:xfrm>
            <a:off x="2959152" y="30362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F64051E-8CE9-49D0-9BFE-6268A1D2A7BF}"/>
              </a:ext>
            </a:extLst>
          </p:cNvPr>
          <p:cNvSpPr/>
          <p:nvPr/>
        </p:nvSpPr>
        <p:spPr>
          <a:xfrm>
            <a:off x="2554464" y="28954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16A483D-C797-4CFA-A3BF-E179467C63DC}"/>
              </a:ext>
            </a:extLst>
          </p:cNvPr>
          <p:cNvSpPr/>
          <p:nvPr/>
        </p:nvSpPr>
        <p:spPr>
          <a:xfrm>
            <a:off x="2394224" y="30655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1AE827F-1202-4F39-94FE-ACD5DB75FF42}"/>
              </a:ext>
            </a:extLst>
          </p:cNvPr>
          <p:cNvSpPr/>
          <p:nvPr/>
        </p:nvSpPr>
        <p:spPr>
          <a:xfrm>
            <a:off x="2305871" y="29374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27ECC-D79F-402C-AB1A-EC5AF252BEB0}"/>
              </a:ext>
            </a:extLst>
          </p:cNvPr>
          <p:cNvCxnSpPr/>
          <p:nvPr/>
        </p:nvCxnSpPr>
        <p:spPr>
          <a:xfrm flipV="1">
            <a:off x="3437614" y="1407381"/>
            <a:ext cx="0" cy="3412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3392CFA-75AA-4BA6-B6A7-A81CAE606CCD}"/>
              </a:ext>
            </a:extLst>
          </p:cNvPr>
          <p:cNvCxnSpPr/>
          <p:nvPr/>
        </p:nvCxnSpPr>
        <p:spPr>
          <a:xfrm flipV="1">
            <a:off x="1939074" y="1352707"/>
            <a:ext cx="0" cy="3412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03E3211-FB99-43B1-A576-BE296569ED7C}"/>
              </a:ext>
            </a:extLst>
          </p:cNvPr>
          <p:cNvSpPr/>
          <p:nvPr/>
        </p:nvSpPr>
        <p:spPr>
          <a:xfrm>
            <a:off x="3446891" y="4805571"/>
            <a:ext cx="1741336" cy="2385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Sensitive</a:t>
            </a:r>
            <a:endParaRPr lang="en-BE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7FFA808-00B2-492B-9705-6C3865D88AA6}"/>
              </a:ext>
            </a:extLst>
          </p:cNvPr>
          <p:cNvSpPr/>
          <p:nvPr/>
        </p:nvSpPr>
        <p:spPr>
          <a:xfrm>
            <a:off x="757006" y="4805696"/>
            <a:ext cx="1204864" cy="2385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Resistant</a:t>
            </a:r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FC84BB-A372-481D-AF1E-DC65E3C6A6FC}"/>
              </a:ext>
            </a:extLst>
          </p:cNvPr>
          <p:cNvSpPr/>
          <p:nvPr/>
        </p:nvSpPr>
        <p:spPr>
          <a:xfrm>
            <a:off x="1943497" y="4791153"/>
            <a:ext cx="1498756" cy="238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Intermediate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899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EE7D7-E7AF-45B9-8A44-17DAAAD49304}"/>
              </a:ext>
            </a:extLst>
          </p:cNvPr>
          <p:cNvCxnSpPr/>
          <p:nvPr/>
        </p:nvCxnSpPr>
        <p:spPr>
          <a:xfrm>
            <a:off x="727698" y="4643562"/>
            <a:ext cx="4898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E86919-8C3E-45F0-B87B-7178AA5DA5F1}"/>
              </a:ext>
            </a:extLst>
          </p:cNvPr>
          <p:cNvSpPr txBox="1"/>
          <p:nvPr/>
        </p:nvSpPr>
        <p:spPr>
          <a:xfrm rot="16200000">
            <a:off x="273631" y="187989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IC</a:t>
            </a:r>
            <a:r>
              <a:rPr lang="en-GB" baseline="-25000" dirty="0"/>
              <a:t>50</a:t>
            </a:r>
            <a:endParaRPr lang="en-BE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4F15B-B3F4-49DB-ABEE-8E1A0D1DC471}"/>
              </a:ext>
            </a:extLst>
          </p:cNvPr>
          <p:cNvSpPr txBox="1"/>
          <p:nvPr/>
        </p:nvSpPr>
        <p:spPr>
          <a:xfrm>
            <a:off x="4812754" y="4635612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ActArea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1000B-18A8-4C8E-86E2-9104C678CC1F}"/>
              </a:ext>
            </a:extLst>
          </p:cNvPr>
          <p:cNvSpPr txBox="1"/>
          <p:nvPr/>
        </p:nvSpPr>
        <p:spPr>
          <a:xfrm>
            <a:off x="3136943" y="273683"/>
            <a:ext cx="482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Distribution of drug sensitivities</a:t>
            </a:r>
            <a:endParaRPr lang="en-BE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008E4D-4B98-4691-896C-0C1B1627392B}"/>
              </a:ext>
            </a:extLst>
          </p:cNvPr>
          <p:cNvCxnSpPr>
            <a:cxnSpLocks/>
          </p:cNvCxnSpPr>
          <p:nvPr/>
        </p:nvCxnSpPr>
        <p:spPr>
          <a:xfrm flipV="1">
            <a:off x="757006" y="1319917"/>
            <a:ext cx="0" cy="3388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1E40104-6D63-41B7-8C80-B2D51E7B4C23}"/>
              </a:ext>
            </a:extLst>
          </p:cNvPr>
          <p:cNvSpPr/>
          <p:nvPr/>
        </p:nvSpPr>
        <p:spPr>
          <a:xfrm>
            <a:off x="1630018" y="2697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DD816E-F5DA-4745-BF96-335059027807}"/>
              </a:ext>
            </a:extLst>
          </p:cNvPr>
          <p:cNvSpPr/>
          <p:nvPr/>
        </p:nvSpPr>
        <p:spPr>
          <a:xfrm>
            <a:off x="2259496" y="22117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D0FCB8-D210-4282-8DFF-9B5EF80534C3}"/>
              </a:ext>
            </a:extLst>
          </p:cNvPr>
          <p:cNvSpPr/>
          <p:nvPr/>
        </p:nvSpPr>
        <p:spPr>
          <a:xfrm>
            <a:off x="1955513" y="22107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C3646A-C806-41BE-972D-3900709E7CAA}"/>
              </a:ext>
            </a:extLst>
          </p:cNvPr>
          <p:cNvSpPr/>
          <p:nvPr/>
        </p:nvSpPr>
        <p:spPr>
          <a:xfrm>
            <a:off x="4386469" y="28307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5E5581-D4BD-47EB-9EE3-CD723FF952B6}"/>
              </a:ext>
            </a:extLst>
          </p:cNvPr>
          <p:cNvSpPr/>
          <p:nvPr/>
        </p:nvSpPr>
        <p:spPr>
          <a:xfrm>
            <a:off x="2606105" y="25182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4C7322-471D-4B29-B192-04A1DCA267EE}"/>
              </a:ext>
            </a:extLst>
          </p:cNvPr>
          <p:cNvSpPr/>
          <p:nvPr/>
        </p:nvSpPr>
        <p:spPr>
          <a:xfrm>
            <a:off x="3285214" y="25479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1BE2B1-8565-4D21-8B4B-731FDA7A3662}"/>
              </a:ext>
            </a:extLst>
          </p:cNvPr>
          <p:cNvSpPr/>
          <p:nvPr/>
        </p:nvSpPr>
        <p:spPr>
          <a:xfrm>
            <a:off x="1675737" y="22475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C07E3C-C5BB-4A2B-AFD8-69BEAA2E0106}"/>
              </a:ext>
            </a:extLst>
          </p:cNvPr>
          <p:cNvSpPr/>
          <p:nvPr/>
        </p:nvSpPr>
        <p:spPr>
          <a:xfrm>
            <a:off x="1015795" y="16301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47EA41-BEAD-436E-A7FB-FA3D3F953D6D}"/>
              </a:ext>
            </a:extLst>
          </p:cNvPr>
          <p:cNvSpPr/>
          <p:nvPr/>
        </p:nvSpPr>
        <p:spPr>
          <a:xfrm>
            <a:off x="1955004" y="29131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23EAA9-B3A8-42B9-9AB2-EF1FD934EAB9}"/>
              </a:ext>
            </a:extLst>
          </p:cNvPr>
          <p:cNvSpPr/>
          <p:nvPr/>
        </p:nvSpPr>
        <p:spPr>
          <a:xfrm>
            <a:off x="1828137" y="23999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2E19DE-E514-4D87-8565-9B5C2ACDA2AF}"/>
              </a:ext>
            </a:extLst>
          </p:cNvPr>
          <p:cNvSpPr/>
          <p:nvPr/>
        </p:nvSpPr>
        <p:spPr>
          <a:xfrm>
            <a:off x="2107404" y="30655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BB6351C-3448-4E56-B3F8-65CB58D5A467}"/>
              </a:ext>
            </a:extLst>
          </p:cNvPr>
          <p:cNvSpPr/>
          <p:nvPr/>
        </p:nvSpPr>
        <p:spPr>
          <a:xfrm>
            <a:off x="2153471" y="27850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57AD18-5686-42B3-AF77-C3962CADB340}"/>
              </a:ext>
            </a:extLst>
          </p:cNvPr>
          <p:cNvSpPr/>
          <p:nvPr/>
        </p:nvSpPr>
        <p:spPr>
          <a:xfrm>
            <a:off x="3446891" y="37490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CCFFD6B-E1E1-45E3-AAFB-CDAB2D56B32C}"/>
              </a:ext>
            </a:extLst>
          </p:cNvPr>
          <p:cNvSpPr/>
          <p:nvPr/>
        </p:nvSpPr>
        <p:spPr>
          <a:xfrm>
            <a:off x="3694123" y="35440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909D8A-04B0-4343-98E9-255D2BE98707}"/>
              </a:ext>
            </a:extLst>
          </p:cNvPr>
          <p:cNvSpPr/>
          <p:nvPr/>
        </p:nvSpPr>
        <p:spPr>
          <a:xfrm>
            <a:off x="1647399" y="39133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6B8604-661A-43C0-B332-CE1F4C660CED}"/>
              </a:ext>
            </a:extLst>
          </p:cNvPr>
          <p:cNvSpPr/>
          <p:nvPr/>
        </p:nvSpPr>
        <p:spPr>
          <a:xfrm>
            <a:off x="3308049" y="3370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F8C021A-5014-4B80-88CF-0388F5595C42}"/>
              </a:ext>
            </a:extLst>
          </p:cNvPr>
          <p:cNvSpPr/>
          <p:nvPr/>
        </p:nvSpPr>
        <p:spPr>
          <a:xfrm>
            <a:off x="1853114" y="33703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265093-B743-4E9D-B97F-3D26ECE400BC}"/>
              </a:ext>
            </a:extLst>
          </p:cNvPr>
          <p:cNvSpPr/>
          <p:nvPr/>
        </p:nvSpPr>
        <p:spPr>
          <a:xfrm>
            <a:off x="1717725" y="2042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3EF0CC-1BC1-4A4C-855D-75F581847BD9}"/>
              </a:ext>
            </a:extLst>
          </p:cNvPr>
          <p:cNvSpPr/>
          <p:nvPr/>
        </p:nvSpPr>
        <p:spPr>
          <a:xfrm>
            <a:off x="2758505" y="26706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781549-BD23-4CAE-9173-1D899637EF02}"/>
              </a:ext>
            </a:extLst>
          </p:cNvPr>
          <p:cNvSpPr/>
          <p:nvPr/>
        </p:nvSpPr>
        <p:spPr>
          <a:xfrm>
            <a:off x="3818081" y="26142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385A9B-6898-4463-A593-8A0041B3F298}"/>
              </a:ext>
            </a:extLst>
          </p:cNvPr>
          <p:cNvSpPr/>
          <p:nvPr/>
        </p:nvSpPr>
        <p:spPr>
          <a:xfrm>
            <a:off x="3437614" y="28954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1974FB-5A4F-4860-8A10-6090B58A3F61}"/>
              </a:ext>
            </a:extLst>
          </p:cNvPr>
          <p:cNvSpPr/>
          <p:nvPr/>
        </p:nvSpPr>
        <p:spPr>
          <a:xfrm>
            <a:off x="4431527" y="41201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396C19-7590-447F-9F1F-49C25FA43D69}"/>
              </a:ext>
            </a:extLst>
          </p:cNvPr>
          <p:cNvSpPr/>
          <p:nvPr/>
        </p:nvSpPr>
        <p:spPr>
          <a:xfrm>
            <a:off x="4606786" y="3613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0BA2FE-CB13-4E1B-AB5B-1F9593D9E4EA}"/>
              </a:ext>
            </a:extLst>
          </p:cNvPr>
          <p:cNvSpPr/>
          <p:nvPr/>
        </p:nvSpPr>
        <p:spPr>
          <a:xfrm>
            <a:off x="4538869" y="29831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016576-3CCD-470D-8C4F-E6F30F0E1312}"/>
              </a:ext>
            </a:extLst>
          </p:cNvPr>
          <p:cNvSpPr/>
          <p:nvPr/>
        </p:nvSpPr>
        <p:spPr>
          <a:xfrm>
            <a:off x="3970481" y="27666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907B07B-AC96-4154-9682-A8B9F274C1D6}"/>
              </a:ext>
            </a:extLst>
          </p:cNvPr>
          <p:cNvSpPr/>
          <p:nvPr/>
        </p:nvSpPr>
        <p:spPr>
          <a:xfrm>
            <a:off x="3437614" y="27003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D898B9-DB4A-4247-958E-031E61BA23BB}"/>
              </a:ext>
            </a:extLst>
          </p:cNvPr>
          <p:cNvSpPr/>
          <p:nvPr/>
        </p:nvSpPr>
        <p:spPr>
          <a:xfrm>
            <a:off x="1411741" y="19097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24540F-8F44-4B6C-AEDB-9E2E028F9185}"/>
              </a:ext>
            </a:extLst>
          </p:cNvPr>
          <p:cNvSpPr/>
          <p:nvPr/>
        </p:nvSpPr>
        <p:spPr>
          <a:xfrm>
            <a:off x="1168195" y="17825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4476BC4-F7D5-4A18-92DC-A2EDC7DC4725}"/>
              </a:ext>
            </a:extLst>
          </p:cNvPr>
          <p:cNvSpPr/>
          <p:nvPr/>
        </p:nvSpPr>
        <p:spPr>
          <a:xfrm>
            <a:off x="1320595" y="19349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B6F6387-3189-4172-8DD6-7E645546BA51}"/>
              </a:ext>
            </a:extLst>
          </p:cNvPr>
          <p:cNvSpPr/>
          <p:nvPr/>
        </p:nvSpPr>
        <p:spPr>
          <a:xfrm>
            <a:off x="2648309" y="3227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F484D6A-CD71-404A-81F2-61AA806DA59F}"/>
              </a:ext>
            </a:extLst>
          </p:cNvPr>
          <p:cNvSpPr/>
          <p:nvPr/>
        </p:nvSpPr>
        <p:spPr>
          <a:xfrm>
            <a:off x="2107913" y="2363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F01606-3028-4345-AE3A-93B55F60913C}"/>
              </a:ext>
            </a:extLst>
          </p:cNvPr>
          <p:cNvSpPr/>
          <p:nvPr/>
        </p:nvSpPr>
        <p:spPr>
          <a:xfrm>
            <a:off x="2402064" y="27430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221125-4348-48E4-98E1-EEC26FB113BC}"/>
              </a:ext>
            </a:extLst>
          </p:cNvPr>
          <p:cNvSpPr/>
          <p:nvPr/>
        </p:nvSpPr>
        <p:spPr>
          <a:xfrm>
            <a:off x="3294491" y="35966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1AB0D0-AB22-40CA-9740-6FD8CF21F0EA}"/>
              </a:ext>
            </a:extLst>
          </p:cNvPr>
          <p:cNvSpPr/>
          <p:nvPr/>
        </p:nvSpPr>
        <p:spPr>
          <a:xfrm>
            <a:off x="2960754" y="32605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8A99C7-E950-40B6-A885-A4887C4C7A7B}"/>
              </a:ext>
            </a:extLst>
          </p:cNvPr>
          <p:cNvSpPr/>
          <p:nvPr/>
        </p:nvSpPr>
        <p:spPr>
          <a:xfrm>
            <a:off x="2800709" y="33803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B7A2A5B-AF84-47FA-81C9-0F6F8F88FAF2}"/>
              </a:ext>
            </a:extLst>
          </p:cNvPr>
          <p:cNvSpPr/>
          <p:nvPr/>
        </p:nvSpPr>
        <p:spPr>
          <a:xfrm>
            <a:off x="3330908" y="31177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1E36B2-F430-4D80-9EFA-DA3C10BF01E9}"/>
              </a:ext>
            </a:extLst>
          </p:cNvPr>
          <p:cNvSpPr/>
          <p:nvPr/>
        </p:nvSpPr>
        <p:spPr>
          <a:xfrm>
            <a:off x="2598088" y="39271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D41AD7A-1101-4C4D-909C-A9A0854D0FEB}"/>
              </a:ext>
            </a:extLst>
          </p:cNvPr>
          <p:cNvSpPr/>
          <p:nvPr/>
        </p:nvSpPr>
        <p:spPr>
          <a:xfrm>
            <a:off x="2411895" y="3672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15C3D3E-F6B1-4A76-A39A-012CFDE15A7F}"/>
              </a:ext>
            </a:extLst>
          </p:cNvPr>
          <p:cNvSpPr/>
          <p:nvPr/>
        </p:nvSpPr>
        <p:spPr>
          <a:xfrm>
            <a:off x="1358692" y="33784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CB6601-2D0E-4819-9CBA-4C87BA860E61}"/>
              </a:ext>
            </a:extLst>
          </p:cNvPr>
          <p:cNvSpPr/>
          <p:nvPr/>
        </p:nvSpPr>
        <p:spPr>
          <a:xfrm>
            <a:off x="957857" y="25980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EBFFEC-1D97-4C2E-8408-3B33EFFD56E6}"/>
              </a:ext>
            </a:extLst>
          </p:cNvPr>
          <p:cNvSpPr/>
          <p:nvPr/>
        </p:nvSpPr>
        <p:spPr>
          <a:xfrm>
            <a:off x="3924762" y="43482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AA50A6D-B7B1-40FE-B410-217E677EADFA}"/>
              </a:ext>
            </a:extLst>
          </p:cNvPr>
          <p:cNvSpPr/>
          <p:nvPr/>
        </p:nvSpPr>
        <p:spPr>
          <a:xfrm>
            <a:off x="4377987" y="3949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E12C8C-B245-43FD-98BA-A291FDCF1DE3}"/>
              </a:ext>
            </a:extLst>
          </p:cNvPr>
          <p:cNvSpPr/>
          <p:nvPr/>
        </p:nvSpPr>
        <p:spPr>
          <a:xfrm>
            <a:off x="5085653" y="40096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CB51A62-C250-4889-B0A1-A8CD6814ECDC}"/>
              </a:ext>
            </a:extLst>
          </p:cNvPr>
          <p:cNvSpPr/>
          <p:nvPr/>
        </p:nvSpPr>
        <p:spPr>
          <a:xfrm>
            <a:off x="3137468" y="42795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5C72137-095C-4540-AB25-924403D523C5}"/>
              </a:ext>
            </a:extLst>
          </p:cNvPr>
          <p:cNvSpPr/>
          <p:nvPr/>
        </p:nvSpPr>
        <p:spPr>
          <a:xfrm>
            <a:off x="2151531" y="42357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97A6432-3030-4351-9C2E-76CB08DF26EA}"/>
              </a:ext>
            </a:extLst>
          </p:cNvPr>
          <p:cNvSpPr/>
          <p:nvPr/>
        </p:nvSpPr>
        <p:spPr>
          <a:xfrm>
            <a:off x="2102920" y="3878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EA74E4-C1AA-4967-A0CC-723A7A9B4DC5}"/>
              </a:ext>
            </a:extLst>
          </p:cNvPr>
          <p:cNvSpPr/>
          <p:nvPr/>
        </p:nvSpPr>
        <p:spPr>
          <a:xfrm>
            <a:off x="2969472" y="39657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06131FE-8F43-45C0-8DC0-49F198A28E1C}"/>
              </a:ext>
            </a:extLst>
          </p:cNvPr>
          <p:cNvSpPr/>
          <p:nvPr/>
        </p:nvSpPr>
        <p:spPr>
          <a:xfrm>
            <a:off x="2806752" y="28838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A518700-9C75-48BB-8FBA-902DCD8A2E61}"/>
              </a:ext>
            </a:extLst>
          </p:cNvPr>
          <p:cNvSpPr/>
          <p:nvPr/>
        </p:nvSpPr>
        <p:spPr>
          <a:xfrm>
            <a:off x="3846523" y="36964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2732C91-C268-406F-8872-E5DAC241901A}"/>
              </a:ext>
            </a:extLst>
          </p:cNvPr>
          <p:cNvSpPr/>
          <p:nvPr/>
        </p:nvSpPr>
        <p:spPr>
          <a:xfrm>
            <a:off x="3483308" y="32701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D9069B-90FC-49B9-B2DE-138361D17E17}"/>
              </a:ext>
            </a:extLst>
          </p:cNvPr>
          <p:cNvSpPr/>
          <p:nvPr/>
        </p:nvSpPr>
        <p:spPr>
          <a:xfrm>
            <a:off x="2959152" y="30362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F64051E-8CE9-49D0-9BFE-6268A1D2A7BF}"/>
              </a:ext>
            </a:extLst>
          </p:cNvPr>
          <p:cNvSpPr/>
          <p:nvPr/>
        </p:nvSpPr>
        <p:spPr>
          <a:xfrm>
            <a:off x="2554464" y="28954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16A483D-C797-4CFA-A3BF-E179467C63DC}"/>
              </a:ext>
            </a:extLst>
          </p:cNvPr>
          <p:cNvSpPr/>
          <p:nvPr/>
        </p:nvSpPr>
        <p:spPr>
          <a:xfrm>
            <a:off x="2394224" y="30655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1AE827F-1202-4F39-94FE-ACD5DB75FF42}"/>
              </a:ext>
            </a:extLst>
          </p:cNvPr>
          <p:cNvSpPr/>
          <p:nvPr/>
        </p:nvSpPr>
        <p:spPr>
          <a:xfrm>
            <a:off x="2305871" y="29374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27ECC-D79F-402C-AB1A-EC5AF252BEB0}"/>
              </a:ext>
            </a:extLst>
          </p:cNvPr>
          <p:cNvCxnSpPr/>
          <p:nvPr/>
        </p:nvCxnSpPr>
        <p:spPr>
          <a:xfrm flipV="1">
            <a:off x="3437614" y="1407381"/>
            <a:ext cx="0" cy="3412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3392CFA-75AA-4BA6-B6A7-A81CAE606CCD}"/>
              </a:ext>
            </a:extLst>
          </p:cNvPr>
          <p:cNvCxnSpPr/>
          <p:nvPr/>
        </p:nvCxnSpPr>
        <p:spPr>
          <a:xfrm flipV="1">
            <a:off x="1939074" y="1352707"/>
            <a:ext cx="0" cy="3412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34EE2EC-F1FC-4457-861A-BF140ADBA6AD}"/>
              </a:ext>
            </a:extLst>
          </p:cNvPr>
          <p:cNvCxnSpPr>
            <a:cxnSpLocks/>
          </p:cNvCxnSpPr>
          <p:nvPr/>
        </p:nvCxnSpPr>
        <p:spPr>
          <a:xfrm flipV="1">
            <a:off x="535080" y="2812063"/>
            <a:ext cx="5693588" cy="17439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C41B0D-46F5-449F-957D-5812613E9916}"/>
              </a:ext>
            </a:extLst>
          </p:cNvPr>
          <p:cNvSpPr txBox="1"/>
          <p:nvPr/>
        </p:nvSpPr>
        <p:spPr>
          <a:xfrm>
            <a:off x="5450864" y="2599392"/>
            <a:ext cx="1630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Drug-specific threshold</a:t>
            </a:r>
            <a:endParaRPr lang="en-BE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E5C16-50F1-4065-A5E3-7AD9F9025D3C}"/>
              </a:ext>
            </a:extLst>
          </p:cNvPr>
          <p:cNvSpPr/>
          <p:nvPr/>
        </p:nvSpPr>
        <p:spPr>
          <a:xfrm>
            <a:off x="3435005" y="2824001"/>
            <a:ext cx="2115190" cy="1819562"/>
          </a:xfrm>
          <a:prstGeom prst="rect">
            <a:avLst/>
          </a:prstGeom>
          <a:solidFill>
            <a:srgbClr val="70AD47">
              <a:alpha val="43137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F4A418-7479-497D-BFB1-B9C322FA6CE8}"/>
              </a:ext>
            </a:extLst>
          </p:cNvPr>
          <p:cNvCxnSpPr/>
          <p:nvPr/>
        </p:nvCxnSpPr>
        <p:spPr>
          <a:xfrm flipH="1">
            <a:off x="4173370" y="2180590"/>
            <a:ext cx="162208" cy="30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784F764-7F25-4A69-96F2-7BDB4F012F9F}"/>
              </a:ext>
            </a:extLst>
          </p:cNvPr>
          <p:cNvSpPr/>
          <p:nvPr/>
        </p:nvSpPr>
        <p:spPr>
          <a:xfrm>
            <a:off x="3346908" y="2451962"/>
            <a:ext cx="1076798" cy="408942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B7917-A5AC-46AC-8AF1-EC685BC62DFB}"/>
              </a:ext>
            </a:extLst>
          </p:cNvPr>
          <p:cNvSpPr txBox="1"/>
          <p:nvPr/>
        </p:nvSpPr>
        <p:spPr>
          <a:xfrm>
            <a:off x="3863800" y="1932647"/>
            <a:ext cx="2305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Too high IC50 -&gt; removed</a:t>
            </a:r>
            <a:endParaRPr lang="en-B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84C7EB-8270-4C03-8859-7CD51B964208}"/>
              </a:ext>
            </a:extLst>
          </p:cNvPr>
          <p:cNvSpPr txBox="1"/>
          <p:nvPr/>
        </p:nvSpPr>
        <p:spPr>
          <a:xfrm>
            <a:off x="7887694" y="2812063"/>
            <a:ext cx="3665551" cy="203132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Sources for threshold:</a:t>
            </a:r>
          </a:p>
          <a:p>
            <a:pPr marL="285750" indent="-285750">
              <a:buFontTx/>
              <a:buChar char="-"/>
            </a:pPr>
            <a:r>
              <a:rPr lang="en-GB" dirty="0"/>
              <a:t>literature?</a:t>
            </a:r>
          </a:p>
          <a:p>
            <a:pPr marL="285750" indent="-285750">
              <a:buFontTx/>
              <a:buChar char="-"/>
            </a:pPr>
            <a:r>
              <a:rPr lang="en-GB" dirty="0"/>
              <a:t>GDSC?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(exact same cell line, drugs, media, measurement etc.?)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41B3A0-6970-459B-BB3A-29D0E51EB409}"/>
              </a:ext>
            </a:extLst>
          </p:cNvPr>
          <p:cNvSpPr txBox="1"/>
          <p:nvPr/>
        </p:nvSpPr>
        <p:spPr>
          <a:xfrm>
            <a:off x="2259496" y="5680364"/>
            <a:ext cx="9478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ideas: 	- minimum absolute </a:t>
            </a:r>
            <a:r>
              <a:rPr lang="en-GB" dirty="0" err="1"/>
              <a:t>ActArea</a:t>
            </a:r>
            <a:r>
              <a:rPr lang="en-GB" dirty="0"/>
              <a:t>?</a:t>
            </a:r>
          </a:p>
          <a:p>
            <a:r>
              <a:rPr lang="en-GB" dirty="0"/>
              <a:t>		- query individual dose-response curves (need to import and format more data)</a:t>
            </a:r>
            <a:endParaRPr lang="en-BE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F2D161A-0253-4363-8643-2D39ADC241AE}"/>
              </a:ext>
            </a:extLst>
          </p:cNvPr>
          <p:cNvSpPr/>
          <p:nvPr/>
        </p:nvSpPr>
        <p:spPr>
          <a:xfrm>
            <a:off x="1286881" y="3122088"/>
            <a:ext cx="687782" cy="953856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EA2973-9900-45A5-81D9-EF1C0023ACFF}"/>
              </a:ext>
            </a:extLst>
          </p:cNvPr>
          <p:cNvCxnSpPr>
            <a:cxnSpLocks/>
          </p:cNvCxnSpPr>
          <p:nvPr/>
        </p:nvCxnSpPr>
        <p:spPr>
          <a:xfrm flipV="1">
            <a:off x="1109501" y="3862509"/>
            <a:ext cx="223426" cy="29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9EA5ECB-EEA6-45BA-8266-3004B8CA1213}"/>
              </a:ext>
            </a:extLst>
          </p:cNvPr>
          <p:cNvSpPr txBox="1"/>
          <p:nvPr/>
        </p:nvSpPr>
        <p:spPr>
          <a:xfrm>
            <a:off x="367788" y="4080216"/>
            <a:ext cx="2250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Too low IC50 -&gt; removed</a:t>
            </a:r>
            <a:endParaRPr lang="en-BE" sz="16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53312FF-65FF-4E4C-B517-87C043AFCB2F}"/>
              </a:ext>
            </a:extLst>
          </p:cNvPr>
          <p:cNvSpPr/>
          <p:nvPr/>
        </p:nvSpPr>
        <p:spPr>
          <a:xfrm>
            <a:off x="769902" y="1538900"/>
            <a:ext cx="1165287" cy="1289035"/>
          </a:xfrm>
          <a:prstGeom prst="rect">
            <a:avLst/>
          </a:prstGeom>
          <a:solidFill>
            <a:srgbClr val="FF0000">
              <a:alpha val="43137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040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18B14-E0D6-44DE-8B99-3D27F1CE6585}"/>
              </a:ext>
            </a:extLst>
          </p:cNvPr>
          <p:cNvSpPr txBox="1"/>
          <p:nvPr/>
        </p:nvSpPr>
        <p:spPr>
          <a:xfrm>
            <a:off x="2373746" y="166255"/>
            <a:ext cx="975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Story for paper: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Advantage of stacking versus training one algo on entire data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Best predictivity for each algo / dataset / drug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Retrieval best features for each dataset (each algo in best stack) for each drug</a:t>
            </a:r>
          </a:p>
          <a:p>
            <a:pPr lvl="3"/>
            <a:r>
              <a:rPr lang="en-GB" dirty="0"/>
              <a:t>	(focus on a few drugs)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Demonstrate drug dependence for each feature (</a:t>
            </a:r>
            <a:r>
              <a:rPr lang="en-GB" dirty="0" err="1"/>
              <a:t>pdp</a:t>
            </a:r>
            <a:r>
              <a:rPr lang="en-GB" dirty="0"/>
              <a:t> plots, regressions)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Combine essential features into simple predictors (trees or logical)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Biological interpretation for most important features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Bonus points: link most predictive features to coherent mechanisms (</a:t>
            </a:r>
            <a:r>
              <a:rPr lang="en-GB" dirty="0" err="1"/>
              <a:t>prot</a:t>
            </a:r>
            <a:r>
              <a:rPr lang="en-GB" dirty="0"/>
              <a:t> + RNA + pathways…)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Issues remaining: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Retrieval of features (not working yet)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Import of genomic data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(import of CNV, histones, etc.)</a:t>
            </a:r>
          </a:p>
          <a:p>
            <a:endParaRPr lang="en-GB" dirty="0"/>
          </a:p>
          <a:p>
            <a:r>
              <a:rPr lang="en-GB" dirty="0"/>
              <a:t>Title? </a:t>
            </a:r>
            <a:r>
              <a:rPr lang="en-GB" b="0" i="0" dirty="0">
                <a:effectLst/>
                <a:latin typeface="Arial" panose="020B0604020202020204" pitchFamily="34" charset="0"/>
              </a:rPr>
              <a:t>Model stacking as a tool to form interpretable multi-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omic</a:t>
            </a:r>
            <a:r>
              <a:rPr lang="en-GB" b="0" i="0" dirty="0">
                <a:effectLst/>
                <a:latin typeface="Arial" panose="020B0604020202020204" pitchFamily="34" charset="0"/>
              </a:rPr>
              <a:t> predictors of cancer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pharmacosensitivity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46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6A0AFA0-D209-44B8-8B2E-4DBB329D4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49360D-31CA-4F81-BF58-A8FF1A5E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61D3DDC-E54C-493D-B722-B4FEBA08D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FE9658-C942-40E3-93E9-2B6952C32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EC6ECFD-3B67-4AC7-AB10-51A74958C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98808-3F5B-470F-A1C4-C81143F37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112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6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238</Words>
  <Application>Microsoft Office PowerPoint</Application>
  <PresentationFormat>Widescreen</PresentationFormat>
  <Paragraphs>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 De Landtsheer</dc:creator>
  <cp:lastModifiedBy>Seb De Landtsheer</cp:lastModifiedBy>
  <cp:revision>4</cp:revision>
  <dcterms:created xsi:type="dcterms:W3CDTF">2021-09-24T08:22:17Z</dcterms:created>
  <dcterms:modified xsi:type="dcterms:W3CDTF">2021-09-24T09:32:07Z</dcterms:modified>
</cp:coreProperties>
</file>